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4" autoAdjust="0"/>
  </p:normalViewPr>
  <p:slideViewPr>
    <p:cSldViewPr>
      <p:cViewPr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2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2800"/>
              <a:t>Interval Grade Distribution </a:t>
            </a:r>
          </a:p>
        </c:rich>
      </c:tx>
      <c:layout>
        <c:manualLayout>
          <c:xMode val="edge"/>
          <c:yMode val="edge"/>
          <c:x val="0.28655382900838677"/>
          <c:y val="2.9034212459598311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354958552128746"/>
          <c:w val="0.87022965636156435"/>
          <c:h val="0.73387143731017834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Pt>
            <c:idx val="2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</c:spPr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121216"/>
        <c:axId val="138123136"/>
      </c:barChart>
      <c:catAx>
        <c:axId val="13812121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Interval</a:t>
                </a:r>
              </a:p>
            </c:rich>
          </c:tx>
          <c:layout>
            <c:manualLayout>
              <c:xMode val="edge"/>
              <c:yMode val="edge"/>
              <c:x val="0.49149203329259711"/>
              <c:y val="0.939713693123789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8123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8123136"/>
        <c:scaling>
          <c:orientation val="minMax"/>
          <c:max val="5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8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800"/>
                  <a:t>Frequency</a:t>
                </a:r>
              </a:p>
            </c:rich>
          </c:tx>
          <c:layout>
            <c:manualLayout>
              <c:xMode val="edge"/>
              <c:yMode val="edge"/>
              <c:x val="1.929982316779617E-2"/>
              <c:y val="0.4019819417655066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8121216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 b="1"/>
            </a:pPr>
            <a:r>
              <a:rPr lang="tr-TR" sz="2800" b="1"/>
              <a:t> CTIS</a:t>
            </a:r>
            <a:r>
              <a:rPr lang="tr-TR" sz="2800" b="1" baseline="0"/>
              <a:t> 186</a:t>
            </a:r>
            <a:r>
              <a:rPr lang="tr-TR" sz="2800" b="1"/>
              <a:t> Letter Grade Distribution</a:t>
            </a:r>
          </a:p>
        </c:rich>
      </c:tx>
      <c:layout>
        <c:manualLayout>
          <c:xMode val="edge"/>
          <c:yMode val="edge"/>
          <c:x val="0.18382247910829702"/>
          <c:y val="6.1682457381699939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4225202496854"/>
          <c:y val="0.176700059884389"/>
          <c:w val="0.8088006755485676"/>
          <c:h val="0.67487394075740559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3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8075520"/>
        <c:axId val="138077696"/>
        <c:axId val="0"/>
      </c:bar3DChart>
      <c:catAx>
        <c:axId val="13807552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800" b="1"/>
                </a:pPr>
                <a:r>
                  <a:rPr lang="tr-TR" sz="1800" b="1"/>
                  <a:t>Letter Grade</a:t>
                </a:r>
              </a:p>
            </c:rich>
          </c:tx>
          <c:layout>
            <c:manualLayout>
              <c:xMode val="edge"/>
              <c:yMode val="edge"/>
              <c:x val="0.41250960444171003"/>
              <c:y val="0.928062850366223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1380776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80776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800" b="1"/>
                </a:pPr>
                <a:r>
                  <a:rPr lang="tr-TR" sz="1800" b="1"/>
                  <a:t>Frequency</a:t>
                </a:r>
              </a:p>
            </c:rich>
          </c:tx>
          <c:layout>
            <c:manualLayout>
              <c:xMode val="edge"/>
              <c:yMode val="edge"/>
              <c:x val="1.0067742239657779E-2"/>
              <c:y val="0.411887261478364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138075520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Times New Roman" panose="02020603050405020304" pitchFamily="18" charset="0"/>
          <a:ea typeface="Arial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8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8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381195224017566"/>
          <c:y val="0.14735493560042437"/>
          <c:w val="0.80801907285820984"/>
          <c:h val="0.60828028151910774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>
              <a:solidFill>
                <a:srgbClr val="00B0F0"/>
              </a:solidFill>
            </a:ln>
          </c:spPr>
          <c:marker>
            <c:symbol val="circle"/>
            <c:size val="5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Midterm!$B$4:$B$19</c:f>
              <c:strCache>
                <c:ptCount val="16"/>
                <c:pt idx="0">
                  <c:v>Altın</c:v>
                </c:pt>
                <c:pt idx="1">
                  <c:v>Arıcı</c:v>
                </c:pt>
                <c:pt idx="2">
                  <c:v>Arıkan</c:v>
                </c:pt>
                <c:pt idx="3">
                  <c:v>Barut</c:v>
                </c:pt>
                <c:pt idx="4">
                  <c:v>Dirmencioğlu</c:v>
                </c:pt>
                <c:pt idx="5">
                  <c:v>Doğangün</c:v>
                </c:pt>
                <c:pt idx="6">
                  <c:v>Erbey</c:v>
                </c:pt>
                <c:pt idx="7">
                  <c:v>Güloğlu</c:v>
                </c:pt>
                <c:pt idx="8">
                  <c:v>Karabacak</c:v>
                </c:pt>
                <c:pt idx="9">
                  <c:v>Karagül</c:v>
                </c:pt>
                <c:pt idx="10">
                  <c:v>Kharlan</c:v>
                </c:pt>
                <c:pt idx="11">
                  <c:v>Koçaker</c:v>
                </c:pt>
                <c:pt idx="12">
                  <c:v>Köktan</c:v>
                </c:pt>
                <c:pt idx="13">
                  <c:v>Malçok</c:v>
                </c:pt>
                <c:pt idx="14">
                  <c:v>Osmanoğlu</c:v>
                </c:pt>
                <c:pt idx="15">
                  <c:v>Yağcıoğlu</c:v>
                </c:pt>
              </c:strCache>
            </c:strRef>
          </c:cat>
          <c:val>
            <c:numRef>
              <c:f>Midterm!$E$4:$E$19</c:f>
              <c:numCache>
                <c:formatCode>#,##0.00</c:formatCode>
                <c:ptCount val="16"/>
                <c:pt idx="0">
                  <c:v>51.5</c:v>
                </c:pt>
                <c:pt idx="1">
                  <c:v>0</c:v>
                </c:pt>
                <c:pt idx="2">
                  <c:v>92.5</c:v>
                </c:pt>
                <c:pt idx="3">
                  <c:v>70.5</c:v>
                </c:pt>
                <c:pt idx="4">
                  <c:v>100</c:v>
                </c:pt>
                <c:pt idx="5">
                  <c:v>60</c:v>
                </c:pt>
                <c:pt idx="6">
                  <c:v>98.5</c:v>
                </c:pt>
                <c:pt idx="7">
                  <c:v>99.5</c:v>
                </c:pt>
                <c:pt idx="8">
                  <c:v>46</c:v>
                </c:pt>
                <c:pt idx="9">
                  <c:v>91</c:v>
                </c:pt>
                <c:pt idx="10">
                  <c:v>36.5</c:v>
                </c:pt>
                <c:pt idx="11">
                  <c:v>67</c:v>
                </c:pt>
                <c:pt idx="12">
                  <c:v>81</c:v>
                </c:pt>
                <c:pt idx="13">
                  <c:v>74.5</c:v>
                </c:pt>
                <c:pt idx="14">
                  <c:v>101.49999999999999</c:v>
                </c:pt>
                <c:pt idx="15">
                  <c:v>93.5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>
              <a:solidFill>
                <a:srgbClr val="FF0000"/>
              </a:solidFill>
            </a:ln>
          </c:spPr>
          <c:cat>
            <c:strRef>
              <c:f>Midterm!$B$4:$B$19</c:f>
              <c:strCache>
                <c:ptCount val="16"/>
                <c:pt idx="0">
                  <c:v>Altın</c:v>
                </c:pt>
                <c:pt idx="1">
                  <c:v>Arıcı</c:v>
                </c:pt>
                <c:pt idx="2">
                  <c:v>Arıkan</c:v>
                </c:pt>
                <c:pt idx="3">
                  <c:v>Barut</c:v>
                </c:pt>
                <c:pt idx="4">
                  <c:v>Dirmencioğlu</c:v>
                </c:pt>
                <c:pt idx="5">
                  <c:v>Doğangün</c:v>
                </c:pt>
                <c:pt idx="6">
                  <c:v>Erbey</c:v>
                </c:pt>
                <c:pt idx="7">
                  <c:v>Güloğlu</c:v>
                </c:pt>
                <c:pt idx="8">
                  <c:v>Karabacak</c:v>
                </c:pt>
                <c:pt idx="9">
                  <c:v>Karagül</c:v>
                </c:pt>
                <c:pt idx="10">
                  <c:v>Kharlan</c:v>
                </c:pt>
                <c:pt idx="11">
                  <c:v>Koçaker</c:v>
                </c:pt>
                <c:pt idx="12">
                  <c:v>Köktan</c:v>
                </c:pt>
                <c:pt idx="13">
                  <c:v>Malçok</c:v>
                </c:pt>
                <c:pt idx="14">
                  <c:v>Osmanoğlu</c:v>
                </c:pt>
                <c:pt idx="15">
                  <c:v>Yağcıoğlu</c:v>
                </c:pt>
              </c:strCache>
            </c:strRef>
          </c:cat>
          <c:val>
            <c:numRef>
              <c:f>Midterm!$I$4:$I$19</c:f>
              <c:numCache>
                <c:formatCode>0.00</c:formatCode>
                <c:ptCount val="16"/>
                <c:pt idx="0">
                  <c:v>90.625000000000014</c:v>
                </c:pt>
                <c:pt idx="1">
                  <c:v>81.250000000000028</c:v>
                </c:pt>
                <c:pt idx="2">
                  <c:v>71.875</c:v>
                </c:pt>
                <c:pt idx="3">
                  <c:v>84.375000000000014</c:v>
                </c:pt>
                <c:pt idx="4">
                  <c:v>100</c:v>
                </c:pt>
                <c:pt idx="5">
                  <c:v>87.500000000000014</c:v>
                </c:pt>
                <c:pt idx="6">
                  <c:v>93.750000000000014</c:v>
                </c:pt>
                <c:pt idx="7">
                  <c:v>100</c:v>
                </c:pt>
                <c:pt idx="8">
                  <c:v>87.500000000000014</c:v>
                </c:pt>
                <c:pt idx="9">
                  <c:v>100</c:v>
                </c:pt>
                <c:pt idx="10">
                  <c:v>100</c:v>
                </c:pt>
                <c:pt idx="11">
                  <c:v>93.750000000000014</c:v>
                </c:pt>
                <c:pt idx="12">
                  <c:v>100</c:v>
                </c:pt>
                <c:pt idx="13">
                  <c:v>90.625000000000014</c:v>
                </c:pt>
                <c:pt idx="14">
                  <c:v>100</c:v>
                </c:pt>
                <c:pt idx="15">
                  <c:v>93.750000000000014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45537536"/>
        <c:axId val="45539712"/>
      </c:lineChart>
      <c:catAx>
        <c:axId val="45537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6429744030247766"/>
              <c:y val="0.9405875122402420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539712"/>
        <c:crosses val="autoZero"/>
        <c:auto val="1"/>
        <c:lblAlgn val="ctr"/>
        <c:lblOffset val="100"/>
        <c:noMultiLvlLbl val="0"/>
      </c:catAx>
      <c:valAx>
        <c:axId val="45539712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3537791193932381E-2"/>
              <c:y val="0.35051596334257434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5537536"/>
        <c:crosses val="autoZero"/>
        <c:crossBetween val="between"/>
      </c:valAx>
      <c:spPr>
        <a:noFill/>
        <a:ln w="15875">
          <a:solidFill>
            <a:schemeClr val="tx1">
              <a:alpha val="98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33944128159201825"/>
          <c:y val="0.56919273181532803"/>
          <c:w val="0.38517946751714421"/>
          <c:h val="5.45969968144235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alpha val="96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5E66F21-A4A6-4734-AAF4-B76B7FE2EE5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66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568E10-683C-4ED7-89C5-FEE3777C243D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6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2FC9A-8058-48B5-91BB-F4B57C87E172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1E8C-98EC-4C19-993F-E3AA8490A3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3427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7141B-F31B-4788-8F40-AE15998612EB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46A-74DE-4ADA-85D0-1B23F4F762B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955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6B8DE-96F9-437F-B61F-A9C02D8B9AEF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32955-1E23-4E0B-A873-AFC37024A7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1864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9924-89F4-46FF-AFFF-688F21E157A5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37142-7D1E-46A6-A21E-B580A3B329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345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D68DB-3492-4066-80E7-8732F2913FE1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E332C-2A05-4077-91F8-FF4EE774F31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6730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6FC50-34FE-44E8-A818-820AE2CE853F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87E24-A2FA-41B7-83FE-86C26ACF5AA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4468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6D1B7-A5EF-4F84-9359-322EC5CBD793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2124-F371-4354-A0FD-01D383EAFE9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586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FE97-789D-46CB-8C93-0DBF30CBBC2F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02A62-7DC8-4893-BD34-CEBACFF0409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3561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2DA4D-E2CA-4CA8-88B1-2C8E9E39A5FA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B487C-30CC-4A33-9745-BAA2230C719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628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B3FF-4379-4582-8A0D-28921DD9DFD5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36614-FD0D-4207-B181-ACADE6BED60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298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2BF6F-B41D-46B6-8484-BCD0375F211B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14AD4-5C6B-4535-A126-0989AB1F99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90573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4365-73B8-48EA-A5D7-E09A09A4545D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665F-A9B7-425A-B7E7-765B9B6272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7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4B2264A3-7311-4D3D-A8CB-51290251641C}" type="datetime1">
              <a:rPr lang="en-AU"/>
              <a:pPr>
                <a:defRPr/>
              </a:pPr>
              <a:t>25/03/2021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26047D9-4342-473B-82FD-F7307718C56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04CD43-70CC-4046-8C9C-8DE09E53B1A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dirty="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8750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dirty="0" smtClean="0">
                <a:latin typeface="Times New Roman" pitchFamily="18" charset="0"/>
              </a:rPr>
              <a:t>Bilkent University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Faculty of Applied Sciences (FAS)</a:t>
            </a:r>
            <a:br>
              <a:rPr lang="tr-TR" sz="4000" dirty="0" smtClean="0">
                <a:latin typeface="Times New Roman" pitchFamily="18" charset="0"/>
              </a:rPr>
            </a:br>
            <a:r>
              <a:rPr lang="tr-TR" sz="400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CTIS 186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68313" y="6278563"/>
            <a:ext cx="2133600" cy="4572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29</a:t>
            </a:r>
            <a:r>
              <a:rPr lang="en-AU" altLang="tr-TR" sz="1400" dirty="0" smtClean="0"/>
              <a:t>/</a:t>
            </a:r>
            <a:r>
              <a:rPr lang="tr-TR" altLang="tr-TR" sz="1400" dirty="0" smtClean="0"/>
              <a:t>03</a:t>
            </a:r>
            <a:r>
              <a:rPr lang="en-AU" altLang="tr-TR" sz="1400" dirty="0" smtClean="0"/>
              <a:t>/20</a:t>
            </a:r>
            <a:r>
              <a:rPr lang="tr-TR" altLang="tr-TR" sz="1400" dirty="0" smtClean="0"/>
              <a:t>21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F63375-29DA-4C8A-8A31-7D4FFADB9666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7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40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69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20A33D-9F45-47E4-85FD-82230384DD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9613" y="1328738"/>
            <a:ext cx="367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9613" y="2363788"/>
            <a:ext cx="3709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9613" y="3398838"/>
            <a:ext cx="55435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9613" y="4433888"/>
            <a:ext cx="3157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9613" y="5468938"/>
            <a:ext cx="3594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E647FC-4F63-4B6D-A790-4C589170415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2413" y="519113"/>
            <a:ext cx="5310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CA5AEE-3C69-4B4D-A205-5164F595E6B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CTIS 186 Statistics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19DF06-7A1F-4C73-9BB6-A962404D1AC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065E41-EE71-4667-99CE-50C96A9B935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11544"/>
              </p:ext>
            </p:extLst>
          </p:nvPr>
        </p:nvGraphicFramePr>
        <p:xfrm>
          <a:off x="250825" y="188913"/>
          <a:ext cx="8550275" cy="597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2" name="Worksheet" r:id="rId3" imgW="8810634" imgH="4476647" progId="Excel.Sheet.8">
                  <p:embed/>
                </p:oleObj>
              </mc:Choice>
              <mc:Fallback>
                <p:oleObj name="Worksheet" r:id="rId3" imgW="8810634" imgH="447664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88913"/>
                        <a:ext cx="8550275" cy="597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985A69-F529-4ECB-B1DE-30AD0B8B38E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8920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378207-6FD0-4E81-A4BB-1DDF5B048C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D3F581-8002-4BE7-BE52-7815067ADB0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9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078241060"/>
              </p:ext>
            </p:extLst>
          </p:nvPr>
        </p:nvGraphicFramePr>
        <p:xfrm>
          <a:off x="373063" y="2136775"/>
          <a:ext cx="8340725" cy="1373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4" name="Worksheet" r:id="rId3" imgW="3819516" imgH="628660" progId="Excel.Sheet.8">
                  <p:embed/>
                </p:oleObj>
              </mc:Choice>
              <mc:Fallback>
                <p:oleObj name="Worksheet" r:id="rId3" imgW="3819516" imgH="628660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2136775"/>
                        <a:ext cx="8340725" cy="1373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1FA51F-889E-4C64-BD71-64041931B8F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209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E8E564-BB51-48D1-9DA6-F8AEF2C21A7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092188-0947-462C-BB58-8D4EF2AFAE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787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465362412"/>
              </p:ext>
            </p:extLst>
          </p:nvPr>
        </p:nvGraphicFramePr>
        <p:xfrm>
          <a:off x="179389" y="260648"/>
          <a:ext cx="8641084" cy="598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02" name="Worksheet" r:id="rId3" imgW="6229406" imgH="3867153" progId="Excel.Sheet.8">
                  <p:embed/>
                </p:oleObj>
              </mc:Choice>
              <mc:Fallback>
                <p:oleObj name="Worksheet" r:id="rId3" imgW="6229406" imgH="3867153" progId="Excel.Sheet.8">
                  <p:embed/>
                  <p:pic>
                    <p:nvPicPr>
                      <p:cNvPr id="0" name="Object 7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9" y="260648"/>
                        <a:ext cx="8641084" cy="59829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E70579-AF0D-4BE6-A509-E915881E564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36838"/>
            <a:ext cx="8229600" cy="8651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31BE68C-A22F-4B7C-93B6-FE8C1B23234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127645"/>
              </p:ext>
            </p:extLst>
          </p:nvPr>
        </p:nvGraphicFramePr>
        <p:xfrm>
          <a:off x="251520" y="260648"/>
          <a:ext cx="864096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36C9E9-DD8B-45A7-80F5-2D433F6448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6522911"/>
              </p:ext>
            </p:extLst>
          </p:nvPr>
        </p:nvGraphicFramePr>
        <p:xfrm>
          <a:off x="323528" y="404664"/>
          <a:ext cx="8568952" cy="5832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77050" y="6453188"/>
            <a:ext cx="2266950" cy="2476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DEB910-9BC3-49E5-8D54-A13B6E4570A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9529994"/>
              </p:ext>
            </p:extLst>
          </p:nvPr>
        </p:nvGraphicFramePr>
        <p:xfrm>
          <a:off x="107504" y="260648"/>
          <a:ext cx="8856984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EC63D2-B7FC-494C-A65E-4A11635CEFF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en-US" sz="1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81300"/>
            <a:ext cx="8229600" cy="1012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A7874-601A-4CE6-82AA-16B7679EF7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2983F54-769F-4A6B-BF99-FE85739614B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4A0054-2F35-4EF1-8ED3-2E3E404EA67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D9FC-04A2-4A35-B7F2-F901EC5B64F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63FE50-20A6-4DA5-A988-4608310EF0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EC088EB-E3FA-49B5-A7EE-718BB24E41E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B8B0FF-3D48-494E-9298-A4A2D8870B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4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7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1151</TotalTime>
  <Words>908</Words>
  <Application>Microsoft Office PowerPoint</Application>
  <PresentationFormat>On-screen Show (4:3)</PresentationFormat>
  <Paragraphs>267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Balloons</vt:lpstr>
      <vt:lpstr>Microsoft Excel 97-2003 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CTIS 186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122</cp:revision>
  <dcterms:created xsi:type="dcterms:W3CDTF">2009-11-08T07:48:00Z</dcterms:created>
  <dcterms:modified xsi:type="dcterms:W3CDTF">2021-03-25T07:48:38Z</dcterms:modified>
</cp:coreProperties>
</file>