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354958552128746"/>
          <c:w val="0.87022965636156435"/>
          <c:h val="0.7338714373101783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21216"/>
        <c:axId val="138123136"/>
      </c:barChart>
      <c:catAx>
        <c:axId val="13812121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Interval</a:t>
                </a:r>
              </a:p>
            </c:rich>
          </c:tx>
          <c:layout>
            <c:manualLayout>
              <c:xMode val="edge"/>
              <c:yMode val="edge"/>
              <c:x val="0.49149203329259711"/>
              <c:y val="0.93971369312378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812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123136"/>
        <c:scaling>
          <c:orientation val="minMax"/>
          <c:max val="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Frequency</a:t>
                </a:r>
              </a:p>
            </c:rich>
          </c:tx>
          <c:layout>
            <c:manualLayout>
              <c:xMode val="edge"/>
              <c:yMode val="edge"/>
              <c:x val="1.929982316779617E-2"/>
              <c:y val="0.4019819417655066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812121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CTIS</a:t>
            </a:r>
            <a:r>
              <a:rPr lang="tr-TR" sz="2800" b="1" baseline="0"/>
              <a:t> 186</a:t>
            </a:r>
            <a:r>
              <a:rPr lang="tr-TR" sz="2800" b="1"/>
              <a:t> Letter Grade Distribution</a:t>
            </a:r>
          </a:p>
        </c:rich>
      </c:tx>
      <c:layout>
        <c:manualLayout>
          <c:xMode val="edge"/>
          <c:yMode val="edge"/>
          <c:x val="0.18382247910829702"/>
          <c:y val="6.1682457381699939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075520"/>
        <c:axId val="138077696"/>
        <c:axId val="0"/>
      </c:bar3DChart>
      <c:catAx>
        <c:axId val="13807552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tr-TR" sz="18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250960444171003"/>
              <c:y val="0.928062850366223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138077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0776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800" b="1"/>
                </a:pPr>
                <a:r>
                  <a:rPr lang="tr-TR" sz="18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1.0067742239657779E-2"/>
              <c:y val="0.41188726147836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13807552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381195224017566"/>
          <c:y val="0.14735493560042437"/>
          <c:w val="0.80801907285820984"/>
          <c:h val="0.60828028151910774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Midterm!$B$4:$B$19</c:f>
              <c:strCache>
                <c:ptCount val="16"/>
                <c:pt idx="0">
                  <c:v>Altın</c:v>
                </c:pt>
                <c:pt idx="1">
                  <c:v>Arıcı</c:v>
                </c:pt>
                <c:pt idx="2">
                  <c:v>Arıkan</c:v>
                </c:pt>
                <c:pt idx="3">
                  <c:v>Barut</c:v>
                </c:pt>
                <c:pt idx="4">
                  <c:v>Dirmencioğlu</c:v>
                </c:pt>
                <c:pt idx="5">
                  <c:v>Doğangün</c:v>
                </c:pt>
                <c:pt idx="6">
                  <c:v>Erbey</c:v>
                </c:pt>
                <c:pt idx="7">
                  <c:v>Güloğlu</c:v>
                </c:pt>
                <c:pt idx="8">
                  <c:v>Karabacak</c:v>
                </c:pt>
                <c:pt idx="9">
                  <c:v>Karagül</c:v>
                </c:pt>
                <c:pt idx="10">
                  <c:v>Kharlan</c:v>
                </c:pt>
                <c:pt idx="11">
                  <c:v>Koçaker</c:v>
                </c:pt>
                <c:pt idx="12">
                  <c:v>Köktan</c:v>
                </c:pt>
                <c:pt idx="13">
                  <c:v>Malçok</c:v>
                </c:pt>
                <c:pt idx="14">
                  <c:v>Osmanoğlu</c:v>
                </c:pt>
                <c:pt idx="15">
                  <c:v>Yağcıoğlu</c:v>
                </c:pt>
              </c:strCache>
            </c:strRef>
          </c:cat>
          <c:val>
            <c:numRef>
              <c:f>Midterm!$E$4:$E$19</c:f>
              <c:numCache>
                <c:formatCode>#,##0.00</c:formatCode>
                <c:ptCount val="16"/>
                <c:pt idx="0">
                  <c:v>51.5</c:v>
                </c:pt>
                <c:pt idx="1">
                  <c:v>0</c:v>
                </c:pt>
                <c:pt idx="2">
                  <c:v>92.5</c:v>
                </c:pt>
                <c:pt idx="3">
                  <c:v>70.5</c:v>
                </c:pt>
                <c:pt idx="4">
                  <c:v>100</c:v>
                </c:pt>
                <c:pt idx="5">
                  <c:v>60</c:v>
                </c:pt>
                <c:pt idx="6">
                  <c:v>98.5</c:v>
                </c:pt>
                <c:pt idx="7">
                  <c:v>99.5</c:v>
                </c:pt>
                <c:pt idx="8">
                  <c:v>46</c:v>
                </c:pt>
                <c:pt idx="9">
                  <c:v>91</c:v>
                </c:pt>
                <c:pt idx="10">
                  <c:v>36.5</c:v>
                </c:pt>
                <c:pt idx="11">
                  <c:v>67</c:v>
                </c:pt>
                <c:pt idx="12">
                  <c:v>81</c:v>
                </c:pt>
                <c:pt idx="13">
                  <c:v>74.5</c:v>
                </c:pt>
                <c:pt idx="14">
                  <c:v>101.49999999999999</c:v>
                </c:pt>
                <c:pt idx="15">
                  <c:v>93.5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Midterm!$B$4:$B$19</c:f>
              <c:strCache>
                <c:ptCount val="16"/>
                <c:pt idx="0">
                  <c:v>Altın</c:v>
                </c:pt>
                <c:pt idx="1">
                  <c:v>Arıcı</c:v>
                </c:pt>
                <c:pt idx="2">
                  <c:v>Arıkan</c:v>
                </c:pt>
                <c:pt idx="3">
                  <c:v>Barut</c:v>
                </c:pt>
                <c:pt idx="4">
                  <c:v>Dirmencioğlu</c:v>
                </c:pt>
                <c:pt idx="5">
                  <c:v>Doğangün</c:v>
                </c:pt>
                <c:pt idx="6">
                  <c:v>Erbey</c:v>
                </c:pt>
                <c:pt idx="7">
                  <c:v>Güloğlu</c:v>
                </c:pt>
                <c:pt idx="8">
                  <c:v>Karabacak</c:v>
                </c:pt>
                <c:pt idx="9">
                  <c:v>Karagül</c:v>
                </c:pt>
                <c:pt idx="10">
                  <c:v>Kharlan</c:v>
                </c:pt>
                <c:pt idx="11">
                  <c:v>Koçaker</c:v>
                </c:pt>
                <c:pt idx="12">
                  <c:v>Köktan</c:v>
                </c:pt>
                <c:pt idx="13">
                  <c:v>Malçok</c:v>
                </c:pt>
                <c:pt idx="14">
                  <c:v>Osmanoğlu</c:v>
                </c:pt>
                <c:pt idx="15">
                  <c:v>Yağcıoğlu</c:v>
                </c:pt>
              </c:strCache>
            </c:strRef>
          </c:cat>
          <c:val>
            <c:numRef>
              <c:f>Midterm!$I$4:$I$19</c:f>
              <c:numCache>
                <c:formatCode>0.00</c:formatCode>
                <c:ptCount val="16"/>
                <c:pt idx="0">
                  <c:v>90.625000000000014</c:v>
                </c:pt>
                <c:pt idx="1">
                  <c:v>81.250000000000028</c:v>
                </c:pt>
                <c:pt idx="2">
                  <c:v>71.875</c:v>
                </c:pt>
                <c:pt idx="3">
                  <c:v>84.375000000000014</c:v>
                </c:pt>
                <c:pt idx="4">
                  <c:v>100</c:v>
                </c:pt>
                <c:pt idx="5">
                  <c:v>87.500000000000014</c:v>
                </c:pt>
                <c:pt idx="6">
                  <c:v>93.750000000000014</c:v>
                </c:pt>
                <c:pt idx="7">
                  <c:v>100</c:v>
                </c:pt>
                <c:pt idx="8">
                  <c:v>87.500000000000014</c:v>
                </c:pt>
                <c:pt idx="9">
                  <c:v>100</c:v>
                </c:pt>
                <c:pt idx="10">
                  <c:v>100</c:v>
                </c:pt>
                <c:pt idx="11">
                  <c:v>93.750000000000014</c:v>
                </c:pt>
                <c:pt idx="12">
                  <c:v>100</c:v>
                </c:pt>
                <c:pt idx="13">
                  <c:v>90.625000000000014</c:v>
                </c:pt>
                <c:pt idx="14">
                  <c:v>100</c:v>
                </c:pt>
                <c:pt idx="15">
                  <c:v>93.750000000000014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45537536"/>
        <c:axId val="45539712"/>
      </c:lineChart>
      <c:catAx>
        <c:axId val="45537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429744030247766"/>
              <c:y val="0.9405875122402420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539712"/>
        <c:crosses val="autoZero"/>
        <c:auto val="1"/>
        <c:lblAlgn val="ctr"/>
        <c:lblOffset val="100"/>
        <c:noMultiLvlLbl val="0"/>
      </c:catAx>
      <c:valAx>
        <c:axId val="4553971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3537791193932381E-2"/>
              <c:y val="0.350515963342574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537536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33944128159201825"/>
          <c:y val="0.56919273181532803"/>
          <c:w val="0.38517946751714421"/>
          <c:h val="5.4596996814423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25/03/2021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CTIS 186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29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03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CTIS 186 Statistics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11544"/>
              </p:ext>
            </p:extLst>
          </p:nvPr>
        </p:nvGraphicFramePr>
        <p:xfrm>
          <a:off x="250825" y="188913"/>
          <a:ext cx="8550275" cy="597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name="Worksheet" r:id="rId3" imgW="8810634" imgH="4476647" progId="Excel.Sheet.8">
                  <p:embed/>
                </p:oleObj>
              </mc:Choice>
              <mc:Fallback>
                <p:oleObj name="Worksheet" r:id="rId3" imgW="8810634" imgH="447664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8913"/>
                        <a:ext cx="8550275" cy="597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78241060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" name="Worksheet" r:id="rId3" imgW="3819516" imgH="628660" progId="Excel.Sheet.8">
                  <p:embed/>
                </p:oleObj>
              </mc:Choice>
              <mc:Fallback>
                <p:oleObj name="Worksheet" r:id="rId3" imgW="3819516" imgH="6286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465362412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2" name="Worksheet" r:id="rId3" imgW="6229406" imgH="3867153" progId="Excel.Sheet.8">
                  <p:embed/>
                </p:oleObj>
              </mc:Choice>
              <mc:Fallback>
                <p:oleObj name="Worksheet" r:id="rId3" imgW="6229406" imgH="3867153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127645"/>
              </p:ext>
            </p:extLst>
          </p:nvPr>
        </p:nvGraphicFramePr>
        <p:xfrm>
          <a:off x="251520" y="260648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522911"/>
              </p:ext>
            </p:extLst>
          </p:nvPr>
        </p:nvGraphicFramePr>
        <p:xfrm>
          <a:off x="323528" y="404664"/>
          <a:ext cx="8568952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529994"/>
              </p:ext>
            </p:extLst>
          </p:nvPr>
        </p:nvGraphicFramePr>
        <p:xfrm>
          <a:off x="107504" y="260648"/>
          <a:ext cx="885698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1151</TotalTime>
  <Words>908</Words>
  <Application>Microsoft Office PowerPoint</Application>
  <PresentationFormat>On-screen Show (4:3)</PresentationFormat>
  <Paragraphs>267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Balloons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CTIS 186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122</cp:revision>
  <dcterms:created xsi:type="dcterms:W3CDTF">2009-11-08T07:48:00Z</dcterms:created>
  <dcterms:modified xsi:type="dcterms:W3CDTF">2021-03-25T07:48:38Z</dcterms:modified>
</cp:coreProperties>
</file>